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400" r:id="rId2"/>
    <p:sldId id="316" r:id="rId3"/>
    <p:sldId id="341" r:id="rId4"/>
    <p:sldId id="342" r:id="rId5"/>
    <p:sldId id="360" r:id="rId6"/>
    <p:sldId id="361" r:id="rId7"/>
    <p:sldId id="362" r:id="rId8"/>
    <p:sldId id="343" r:id="rId9"/>
    <p:sldId id="364" r:id="rId10"/>
    <p:sldId id="363" r:id="rId11"/>
    <p:sldId id="366" r:id="rId12"/>
    <p:sldId id="367" r:id="rId13"/>
    <p:sldId id="396" r:id="rId14"/>
    <p:sldId id="385" r:id="rId15"/>
    <p:sldId id="387" r:id="rId16"/>
    <p:sldId id="388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7" r:id="rId25"/>
    <p:sldId id="378" r:id="rId26"/>
    <p:sldId id="393" r:id="rId27"/>
    <p:sldId id="394" r:id="rId28"/>
    <p:sldId id="379" r:id="rId29"/>
    <p:sldId id="382" r:id="rId30"/>
    <p:sldId id="383" r:id="rId31"/>
    <p:sldId id="384" r:id="rId32"/>
    <p:sldId id="390" r:id="rId33"/>
    <p:sldId id="391" r:id="rId34"/>
    <p:sldId id="392" r:id="rId35"/>
    <p:sldId id="399" r:id="rId36"/>
    <p:sldId id="27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67" autoAdjust="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Unless you are composing in Greek, it is not crucial that you know</a:t>
            </a:r>
            <a:r>
              <a:rPr lang="en-US" baseline="0" dirty="0" smtClean="0"/>
              <a:t> how to place accents, but this information can help you understand the accents that you see.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84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Unless you are composing in Greek, it is not crucial that you know</a:t>
            </a:r>
            <a:r>
              <a:rPr lang="en-US" baseline="0" dirty="0" smtClean="0"/>
              <a:t> how to place accents, but this information can help you understand the accents that you see.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05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Unless you are composing in Greek, it is not crucial that you know</a:t>
            </a:r>
            <a:r>
              <a:rPr lang="en-US" baseline="0" dirty="0" smtClean="0"/>
              <a:t> how to place accents, but this information can help you understand the accents that you see.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31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It is not crucial that you understand </a:t>
            </a:r>
            <a:r>
              <a:rPr lang="en-US" sz="2000" baseline="0" dirty="0" smtClean="0"/>
              <a:t>how these irregularities develop, but study this information if it helps you understand and remember the forms. </a:t>
            </a:r>
            <a:endParaRPr lang="en-US" sz="2000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129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it helps</a:t>
            </a:r>
            <a:r>
              <a:rPr lang="en-US" baseline="0" dirty="0" smtClean="0"/>
              <a:t> to remember the meaning, t</a:t>
            </a:r>
            <a:r>
              <a:rPr lang="en-US" dirty="0" smtClean="0"/>
              <a:t>he stem </a:t>
            </a:r>
            <a:r>
              <a:rPr lang="el-GR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φα</a:t>
            </a:r>
            <a:r>
              <a:rPr lang="en-US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 is the root </a:t>
            </a:r>
            <a:r>
              <a:rPr lang="en-US" sz="1200" baseline="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n-US" sz="1200" baseline="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pha</a:t>
            </a:r>
            <a:r>
              <a:rPr lang="en-US" sz="1200" baseline="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 </a:t>
            </a:r>
            <a:r>
              <a:rPr lang="en-US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in “aphasia,” the lack of ability to speak.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720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25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Unless you are composing in Greek, it is not crucial that you know</a:t>
            </a:r>
            <a:r>
              <a:rPr lang="en-US" baseline="0" dirty="0" smtClean="0"/>
              <a:t> how to place accents, but this information can help you understand the accents that you see.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017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541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If it helps</a:t>
            </a:r>
            <a:r>
              <a:rPr lang="en-US" baseline="0" dirty="0" smtClean="0"/>
              <a:t> to remember the meaning, t</a:t>
            </a:r>
            <a:r>
              <a:rPr lang="en-US" dirty="0" smtClean="0"/>
              <a:t>he stem </a:t>
            </a:r>
            <a:r>
              <a:rPr lang="el-GR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δω</a:t>
            </a:r>
            <a:r>
              <a:rPr lang="en-US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 is the same as the do- in “donate.”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86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48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90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it helps</a:t>
            </a:r>
            <a:r>
              <a:rPr lang="en-US" baseline="0" dirty="0" smtClean="0"/>
              <a:t> to remember the meaning, t</a:t>
            </a:r>
            <a:r>
              <a:rPr lang="en-US" dirty="0" smtClean="0"/>
              <a:t>he stem </a:t>
            </a:r>
            <a:r>
              <a:rPr lang="el-GR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θη</a:t>
            </a:r>
            <a:r>
              <a:rPr lang="en-US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 appears</a:t>
            </a:r>
            <a:r>
              <a:rPr lang="en-US" sz="1200" baseline="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as “the” in </a:t>
            </a:r>
            <a:r>
              <a:rPr lang="en-US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the word</a:t>
            </a:r>
            <a:r>
              <a:rPr lang="en-US" sz="1200" baseline="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“syn</a:t>
            </a:r>
            <a:r>
              <a:rPr lang="en-US" sz="12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the</a:t>
            </a:r>
            <a:r>
              <a:rPr lang="en-US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size,” which means</a:t>
            </a:r>
            <a:r>
              <a:rPr lang="en-US" sz="1200" baseline="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to “put together.”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238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27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If it helps</a:t>
            </a:r>
            <a:r>
              <a:rPr lang="en-US" baseline="0" dirty="0" smtClean="0"/>
              <a:t> to remember the meaning, t</a:t>
            </a:r>
            <a:r>
              <a:rPr lang="en-US" dirty="0" smtClean="0"/>
              <a:t>he stem </a:t>
            </a:r>
            <a:r>
              <a:rPr lang="el-GR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στα</a:t>
            </a:r>
            <a:r>
              <a:rPr lang="en-US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 is the same as the</a:t>
            </a:r>
            <a:r>
              <a:rPr lang="en-US" sz="1200" baseline="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1200" baseline="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sta</a:t>
            </a:r>
            <a:r>
              <a:rPr lang="en-US" sz="1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 in “stand.”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911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131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909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847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Unit</a:t>
            </a:r>
            <a:r>
              <a:rPr lang="en-US" baseline="0" dirty="0" smtClean="0"/>
              <a:t> 4 will present and explain the full set of prefixes.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094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Unit</a:t>
            </a:r>
            <a:r>
              <a:rPr lang="en-US" baseline="0" dirty="0" smtClean="0"/>
              <a:t> 4 will present and explain the full set of prefixes.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598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082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01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726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020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647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Unit</a:t>
            </a:r>
            <a:r>
              <a:rPr lang="en-US" baseline="0" dirty="0" smtClean="0"/>
              <a:t> 4 will present and explain the full set of prefixes.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062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498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425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777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23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74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85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59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89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It is not crucial that you understand </a:t>
            </a:r>
            <a:r>
              <a:rPr lang="en-US" sz="2000" baseline="0" dirty="0" smtClean="0"/>
              <a:t>how these irregularities develop, but study this information if it helps you understand and remember the forms. </a:t>
            </a:r>
            <a:endParaRPr lang="en-US" sz="2000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58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It is not crucial that you understand </a:t>
            </a:r>
            <a:r>
              <a:rPr lang="en-US" sz="2000" baseline="0" dirty="0" smtClean="0"/>
              <a:t>how these irregularities develop, but study this information if it helps you understand and remember the forms. </a:t>
            </a:r>
            <a:endParaRPr lang="en-US" sz="2000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8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 part 2: </a:t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Six Common Greek Verbs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55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the accent: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that, for most Greek words, the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recessive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rule determines the placement of the accent.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the verb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however, only the 2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 present indicative active follows the rule: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εἶ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present infinitive active, as often, the Greeks pronounced the ending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αι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quickly enough that they considered it a short sound: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έἰναι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εἶναι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other forms were pronounced as suffixes to the words that preceded them. Such words are called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enclitic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,” meaning they “lean on” the preceding word for their accent. </a:t>
            </a:r>
          </a:p>
        </p:txBody>
      </p:sp>
    </p:spTree>
    <p:extLst>
      <p:ext uri="{BB962C8B-B14F-4D97-AF65-F5344CB8AC3E}">
        <p14:creationId xmlns:p14="http://schemas.microsoft.com/office/powerpoint/2010/main" val="131990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the accent: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Enclitic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means a word “leans on” the preceding word for its accent. 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preceding word has an acute two syllables back or a circumflex one syllable back, it adds an acute accent on its last syllable (as if the whole combination were again being accented recessively; all 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enclitic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forms of </a:t>
            </a: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 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have two syllables, the last one being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short).</a:t>
            </a:r>
          </a:p>
          <a:p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Ἕλληνές ἐσμεν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(= 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Ἕλληνέσεσμεν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“We are Greeks.” </a:t>
            </a:r>
          </a:p>
          <a:p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παῖδές ἐσμεν</a:t>
            </a:r>
            <a:r>
              <a:rPr lang="el-GR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(= 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πάὶδέσεσμεν</a:t>
            </a:r>
            <a:r>
              <a:rPr lang="el-GR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en-US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“We are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children.”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5904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9248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the accent: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Enclitic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means a word “leans on” the preceding word for its accent.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Otherwise, the enclitic form carries its own accent (an acute on the final syllable).</a:t>
            </a:r>
          </a:p>
          <a:p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φ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ίλοι ἐσμέν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“We are friends.” </a:t>
            </a:r>
          </a:p>
          <a:p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ἀδελφοί ἐσμέν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“We are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brothers.”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ασιλεῖς ἐσμέν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“We are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kings.”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4209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the accent: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Sometimes a Greek will accent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ἐστι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recessively: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ἔστι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can be to emphasize that something exists or serve as the equivalent of “there is…”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ἔστιν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ἡ ἀλήθεια.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“The Truth exists.”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οὐκ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ἔστιν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“No there isn’t!” </a:t>
            </a:r>
          </a:p>
        </p:txBody>
      </p:sp>
    </p:spTree>
    <p:extLst>
      <p:ext uri="{BB962C8B-B14F-4D97-AF65-F5344CB8AC3E}">
        <p14:creationId xmlns:p14="http://schemas.microsoft.com/office/powerpoint/2010/main" val="764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Six Common Greek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φημί</a:t>
            </a:r>
            <a:r>
              <a:rPr lang="el-G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Greeks have always liked to talk a lot, so it is no surprise that this is a very common verb. Normally, it indicates a direct quotation (effectively serving as a quotation mark).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verb has the stem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-.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long stem vowel shortens in the plural forms.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in the plural, the stem becomes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φα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say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say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σί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(S)he/it says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μέν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say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τέ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Y’all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ασι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ασί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say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5583" y="5165229"/>
            <a:ext cx="670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infinitive active: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φά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ναι </a:t>
            </a:r>
          </a:p>
          <a:p>
            <a:pPr algn="ctr">
              <a:buNone/>
              <a:defRPr/>
            </a:pPr>
            <a:endParaRPr lang="el-GR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φημί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20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the accent: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with the verb 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 present indicative active forms of 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φημί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except the 2</a:t>
            </a:r>
            <a:r>
              <a:rPr lang="en-US" sz="26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singular, are </a:t>
            </a:r>
            <a:r>
              <a:rPr lang="en-US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enclitic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ὡς οἱ Ἕλληνές φασιν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…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(= </a:t>
            </a:r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Ἕλληνέσφασιν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 the Greeks say, “... </a:t>
            </a:r>
          </a:p>
          <a:p>
            <a:r>
              <a:rPr lang="el-GR" sz="26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καί φησίν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…</a:t>
            </a: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he says, “… </a:t>
            </a:r>
          </a:p>
        </p:txBody>
      </p:sp>
    </p:spTree>
    <p:extLst>
      <p:ext uri="{BB962C8B-B14F-4D97-AF65-F5344CB8AC3E}">
        <p14:creationId xmlns:p14="http://schemas.microsoft.com/office/powerpoint/2010/main" val="275904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Six Common Greek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put, make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throw </a:t>
            </a: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other four verbs in this lesson all have two features in common: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mark the present tense, they double the initial sound of their stem.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stems all end in a long vowel, which shortens in the plural forms (as with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φημί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Six Common Greek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verb “give” has the stem 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δω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present tense doubles the initial sound of the stem.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in the present, the stem becomes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long stem vowel shortens in the plural forms.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in the plural, the stem becomes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διδο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δίδω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give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δίδω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give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δίδω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(S)he/it gives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μεν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give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Y’all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διδό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ασι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give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5583" y="5165229"/>
            <a:ext cx="6705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infinitive active: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διδό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ναι </a:t>
            </a:r>
          </a:p>
          <a:p>
            <a:pPr algn="ctr">
              <a:buNone/>
              <a:defRPr/>
            </a:pPr>
            <a:endParaRPr lang="en-US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endParaRPr lang="el-GR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20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2: Six Common Greek Verbs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have learned the basics of building and parsing a Greek verb and seen the model (“paradigm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in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Greek) of 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δείκνυμι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section presents six very common Greek verbs, all of which are built like 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δείκνυμι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Following the general Greek principle of spelling words like they sound, these words do show some changes according to the way they were pronounced.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Six Common Greek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verb “put, make” has the stem 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θη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present tense doubles the initial sound of the stem. </a:t>
            </a:r>
          </a:p>
          <a:p>
            <a:pPr lvl="2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does not allow aspirated consonants in consecutive syllables. 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in the present, the stem becomes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θιθη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τιθη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long stem vowel shortens in the plural forms.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in the plural, the stem becomes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τιθε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τίθη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put, make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τίθη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put, make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τίθη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(S)he/it puts, makes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τίθε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μεν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put, make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τίθε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Y’all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put, make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τιθέ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ασι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put, make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5583" y="5165229"/>
            <a:ext cx="6705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infinitive active: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τιθέ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ναι </a:t>
            </a:r>
          </a:p>
          <a:p>
            <a:pPr algn="ctr">
              <a:buNone/>
              <a:defRPr/>
            </a:pPr>
            <a:endParaRPr lang="en-US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endParaRPr lang="el-GR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20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Six Common Greek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verb “stand” has the stem 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στη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present tense doubles the initial sound of the stem.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Trouble with Sigma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The sigma here does not double.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in the present, the stem becomes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σιστη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ἱστη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long stem vowel shortens in the plural forms.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in the plural, the stem becomes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ἱστα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ἵστη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stand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ἵστη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stand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ἵστη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(S)he/it stands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ἵστα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μεν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stand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ἵστα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Y’all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ἱστά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ασι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ἱστ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ᾶσι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stand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5583" y="5165229"/>
            <a:ext cx="6705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infinitive active: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ἱστά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ναι </a:t>
            </a:r>
          </a:p>
          <a:p>
            <a:pPr algn="ctr">
              <a:buNone/>
              <a:defRPr/>
            </a:pPr>
            <a:endParaRPr lang="en-US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endParaRPr lang="el-GR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20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Six Common Greek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verb “throw” has the stem 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present tense doubles the initial sound of the stem. </a:t>
            </a:r>
          </a:p>
          <a:p>
            <a:pPr lvl="2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Doubling the stem is a problem. 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in the present, the stem becomes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ἱη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long stem vowel shortens in the plural forms.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in the plural, the stem becomes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ἱε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throw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throw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(S)he/it throws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μεν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throw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Y’all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throw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ἱέ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ασι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ᾶσι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throw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5583" y="5165229"/>
            <a:ext cx="6705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infinitive active: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ἱέ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ναι </a:t>
            </a:r>
          </a:p>
          <a:p>
            <a:pPr algn="ctr">
              <a:buNone/>
              <a:defRPr/>
            </a:pPr>
            <a:endParaRPr lang="en-US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endParaRPr lang="el-GR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ἵημι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20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Examples of Vocabulary entries: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ἀποδίδωμι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back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παραδίδωμι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 over, deliver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πάρειμι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present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throw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ἀφίημι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 go, allow, forgive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Examples of Vocabulary entries: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ἀνίστημι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raise, appoint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καθίστημι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set down, establish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παρίστημι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put, make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ἐπιτίθημι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 on 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προστίθημι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endParaRPr lang="en-US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φημί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</a:t>
            </a: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 Vocabulary: DCC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ἀποδίδωμι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back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ἀπόλλυμι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kill, destroy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ἀφίημι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 go, allow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δείκνυμι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</a:t>
            </a:r>
          </a:p>
          <a:p>
            <a:pPr>
              <a:defRPr/>
            </a:pPr>
            <a:r>
              <a:rPr lang="el-GR" sz="240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ἵημι</a:t>
            </a:r>
            <a:r>
              <a:rPr lang="el-GR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throw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 Vocabulary: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DCC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καθίστημι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set down, establish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μίγνυμι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mix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παραδίδωμι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 over, deliver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πάρειμι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present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προστίθημι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put, make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φημί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Six Common Greek Verbs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six verbs in this lesson are: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φημί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put, make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throw </a:t>
            </a:r>
          </a:p>
          <a:p>
            <a:pPr lvl="1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ἀνίστημι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raise, appoint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ἀποδίδωμι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back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ἀπόλλυμι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kill, destroy 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ἀφίημι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forgive, allow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ἐπιτίθημι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 on </a:t>
            </a:r>
          </a:p>
          <a:p>
            <a:pPr>
              <a:defRPr/>
            </a:pP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παραδίδωμι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 over, deliver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παρίστημι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put, make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φημί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of the verbs in the vocabulary have prefixes: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ἀνίστημι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ἀνα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raise, appoint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ἀποδίδωμι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back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ἀφίημι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ἵημι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 go, allow, forgive 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ἐπιτίθημι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ἐπι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 on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καθίστημι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κατα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set down, establish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παραδίδωμι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 over, deliver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πάρειμι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present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παρίστημι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προστίθημι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προς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το </a:t>
            </a: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 Vocabulary: No!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οὐ, οὐκ, οὐχ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no, not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οὔ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 itself is accented and says, “No!”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Normally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bears no accent and negates an indicative verb. </a:t>
            </a:r>
          </a:p>
          <a:p>
            <a:pPr lvl="1">
              <a:defRPr/>
            </a:pPr>
            <a:r>
              <a:rPr lang="el-GR" sz="20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δείκνυμι.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do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show.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Before a word starting with a vowel, it adds a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make pronunciation easier. </a:t>
            </a:r>
          </a:p>
          <a:p>
            <a:pPr lvl="1">
              <a:defRPr/>
            </a:pPr>
            <a:r>
              <a:rPr lang="el-GR" sz="20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οὐκ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ἀφίημι.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do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forgive.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Before a word starting with a vowel and aspiration, the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becomes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defRPr/>
            </a:pPr>
            <a:r>
              <a:rPr lang="el-GR" sz="20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οὐχ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ἵημι.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do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throw.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 Vocabulary: No!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οὐ, οὐκ, οὐχ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no, not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mood use a different word to express “not”: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δίδωμι ὑμεῖς παρεῖναι.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give (= allow) y’all to be present. </a:t>
            </a:r>
          </a:p>
          <a:p>
            <a:pPr lvl="1">
              <a:defRPr/>
            </a:pPr>
            <a:r>
              <a:rPr lang="el-GR" sz="20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δίδωμι ὑμεῖς παρεῖναι.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 not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allow y’all to be present. 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δίδωμι ὑμεῖς </a:t>
            </a:r>
            <a:r>
              <a:rPr lang="el-GR" sz="20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μὴ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παρεῖναι.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allow y’all </a:t>
            </a:r>
            <a:r>
              <a:rPr lang="en-US" sz="2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be present. </a:t>
            </a:r>
          </a:p>
          <a:p>
            <a:pPr lvl="1"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ἀποδίδωμι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back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ἀπόλλυμι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kill, destroy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ἀφίημι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 go, allow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παραδίδωμι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 over,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deliver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put, make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φημί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62600" y="3807767"/>
            <a:ext cx="3417923" cy="461665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οὐ, οὐκ,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οὐχ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not </a:t>
            </a:r>
          </a:p>
        </p:txBody>
      </p:sp>
    </p:spTree>
    <p:extLst>
      <p:ext uri="{BB962C8B-B14F-4D97-AF65-F5344CB8AC3E}">
        <p14:creationId xmlns:p14="http://schemas.microsoft.com/office/powerpoint/2010/main" val="143693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Next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practice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with verbs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start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AGE Unit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3: Introduction to Greek nouns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83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most common verb in Greek is the verb “be.”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most languages, the verb “be” is very common but also tends to be irregular from constant use.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Consider the present tense indicative of “be” in English: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am </a:t>
            </a: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(S)he/it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Y’all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are 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 “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be”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English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46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Six Common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Verbs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always, a Greek verb builds out from its stem, which designates what action the verb describes: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the endings in 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indicative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that indicate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2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I (1</a:t>
            </a:r>
            <a:r>
              <a:rPr lang="en-US" sz="2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singular) </a:t>
            </a:r>
            <a:r>
              <a:rPr lang="el-GR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2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μεν</a:t>
            </a:r>
            <a:r>
              <a:rPr lang="el-GR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we (1</a:t>
            </a:r>
            <a:r>
              <a:rPr lang="en-US" sz="2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defRPr/>
            </a:pP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2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you (2</a:t>
            </a:r>
            <a:r>
              <a:rPr lang="en-US" sz="2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singular) </a:t>
            </a:r>
            <a:r>
              <a:rPr lang="el-GR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2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r>
              <a:rPr lang="el-GR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y’all (2</a:t>
            </a:r>
            <a:r>
              <a:rPr lang="en-US" sz="2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defRPr/>
            </a:pP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2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(s)he, it 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sz="22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sing) </a:t>
            </a:r>
            <a:r>
              <a:rPr lang="el-GR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2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ασι</a:t>
            </a:r>
            <a:r>
              <a:rPr lang="el-GR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they (3</a:t>
            </a:r>
            <a:r>
              <a:rPr lang="en-US" sz="22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8291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am 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εἶ 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(S)he/it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τέ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Y’all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5583" y="5165229"/>
            <a:ext cx="6705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infinitive active: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εἶ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ναι </a:t>
            </a:r>
          </a:p>
          <a:p>
            <a:pPr algn="ctr">
              <a:buNone/>
              <a:defRPr/>
            </a:pPr>
            <a:endParaRPr lang="en-US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endParaRPr lang="el-GR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20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Trouble with Sigma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Since the verb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has a stem ending in a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contractions and irregularities in pronunciation (and spelling) result. </a:t>
            </a:r>
          </a:p>
          <a:p>
            <a:pPr>
              <a:defRPr/>
            </a:pP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this case,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ἐσ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μι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μι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ἐσ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ς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εἰ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ἐσ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ντι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εἰ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σι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see next slide for details)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ἐσ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ναι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εἰ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ναι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Notice that, effectively, an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replaces the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remember that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=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ει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Greek does this in order to eliminate the sigma without shortening the word. This process, called “compensatory lengthening,” is a common way to eliminate sigma in words.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most unusual form of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the 3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 present indicative active,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ending 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actually the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original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 present indicative active ending, but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εἰμί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was the only verb in Classical Greek which retained the old form.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Like any word ending in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however, it can add a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movable: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Similarly,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3</a:t>
            </a:r>
            <a:r>
              <a:rPr lang="en-US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 present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indicative active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 was originally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so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εἰσι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the end result of simplifying *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ἐσντι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42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3757</TotalTime>
  <Words>2463</Words>
  <Application>Microsoft Office PowerPoint</Application>
  <PresentationFormat>On-screen Show (4:3)</PresentationFormat>
  <Paragraphs>408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Ancient Greek for Everyone: A New Digital Resource for Beginning Greek Unit 2 part 2:  Six Common Greek Verbs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260</cp:revision>
  <dcterms:created xsi:type="dcterms:W3CDTF">2012-08-17T18:41:45Z</dcterms:created>
  <dcterms:modified xsi:type="dcterms:W3CDTF">2015-06-18T19:05:42Z</dcterms:modified>
</cp:coreProperties>
</file>